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UI/images/Korben_nyil_narancs.png" ContentType="image/.png"/>
  <Override PartName="/customUI/images/Nyil_ureges_narancs.png" ContentType="image/.png"/>
  <Override PartName="/customUI/images/Nyil_ureges_skek.png" ContentType="image/.png"/>
  <Override PartName="/customUI/images/Nyil_skek.png" ContentType="image/.png"/>
  <Override PartName="/customUI/images/Nyil_feher.png" ContentType="image/.png"/>
  <Override PartName="/customUI/images/potty_narancs.png" ContentType="image/.png"/>
  <Override PartName="/customUI/images/potty_kek.png" ContentType="image/.png"/>
  <Override PartName="/customUI/images/potty_skek.png" ContentType="image/.png"/>
  <Override PartName="/customUI/images/Nyil_ureges_kek.png" ContentType="image/.png"/>
  <Override PartName="/customUI/images/Nyil_kek.png" ContentType="image/.png"/>
  <Override PartName="/customUI/images/Nyil_narancs.png" ContentType="image/.png"/>
  <Override PartName="/customUI/images/Nyil_ureges_feher.png" ContentType="image/.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058a5c6f33be488c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290" r:id="rId3"/>
    <p:sldId id="292" r:id="rId4"/>
    <p:sldId id="293" r:id="rId5"/>
    <p:sldId id="294" r:id="rId6"/>
    <p:sldId id="295" r:id="rId7"/>
    <p:sldId id="30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1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44" autoAdjust="0"/>
  </p:normalViewPr>
  <p:slideViewPr>
    <p:cSldViewPr snapToGrid="0">
      <p:cViewPr>
        <p:scale>
          <a:sx n="81" d="100"/>
          <a:sy n="81" d="100"/>
        </p:scale>
        <p:origin x="-1026" y="-36"/>
      </p:cViewPr>
      <p:guideLst>
        <p:guide orient="horz" pos="11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3968A-3652-41FE-85E5-BC3A9F3F789D}" type="datetimeFigureOut">
              <a:rPr lang="hu-HU" smtClean="0"/>
              <a:pPr/>
              <a:t>2017.01.23.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73108-AD49-47E8-A8F7-1953239720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27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7" b="4733"/>
          <a:stretch/>
        </p:blipFill>
        <p:spPr>
          <a:xfrm>
            <a:off x="7021524" y="1"/>
            <a:ext cx="2122476" cy="2135742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1582" b="66360"/>
          <a:stretch/>
        </p:blipFill>
        <p:spPr>
          <a:xfrm>
            <a:off x="4428047" y="135204"/>
            <a:ext cx="2336114" cy="75607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382214" y="980728"/>
            <a:ext cx="8078218" cy="1944216"/>
          </a:xfrm>
        </p:spPr>
        <p:txBody>
          <a:bodyPr anchor="b">
            <a:noAutofit/>
          </a:bodyPr>
          <a:lstStyle>
            <a:lvl1pPr>
              <a:defRPr sz="4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dirty="0" smtClean="0"/>
              <a:t>bemutató címe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382214" y="2924944"/>
            <a:ext cx="8078218" cy="83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</a:t>
            </a:r>
            <a:endParaRPr lang="hu-HU" dirty="0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C327FC0-7A97-4CE9-ADD3-E3AF9E69C7B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Szöveg hely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82588" y="5197475"/>
            <a:ext cx="4174172" cy="1096963"/>
          </a:xfrm>
        </p:spPr>
        <p:txBody>
          <a:bodyPr>
            <a:normAutofit/>
          </a:bodyPr>
          <a:lstStyle>
            <a:lvl1pPr marL="266700" indent="-266700">
              <a:buFontTx/>
              <a:buBlip>
                <a:blip r:embed="rId3"/>
              </a:buBlip>
              <a:defRPr sz="1400" b="0"/>
            </a:lvl1pPr>
            <a:lvl2pPr marL="266700" indent="0">
              <a:lnSpc>
                <a:spcPct val="150000"/>
              </a:lnSpc>
              <a:tabLst/>
              <a:defRPr sz="1400" b="0"/>
            </a:lvl2pPr>
            <a:lvl3pPr marL="0" indent="0">
              <a:buNone/>
              <a:defRPr/>
            </a:lvl3pPr>
          </a:lstStyle>
          <a:p>
            <a:pPr lvl="0"/>
            <a:r>
              <a:rPr lang="hu-HU" dirty="0" smtClean="0"/>
              <a:t>Dátum</a:t>
            </a:r>
          </a:p>
          <a:p>
            <a:pPr lvl="0"/>
            <a:r>
              <a:rPr lang="hu-HU" dirty="0" smtClean="0"/>
              <a:t>Név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91440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7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ó táblázat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Kép helye 4"/>
          <p:cNvSpPr>
            <a:spLocks noGrp="1"/>
          </p:cNvSpPr>
          <p:nvPr>
            <p:ph type="pic" sz="quarter" idx="13" hasCustomPrompt="1"/>
          </p:nvPr>
        </p:nvSpPr>
        <p:spPr>
          <a:xfrm>
            <a:off x="1615113" y="1412776"/>
            <a:ext cx="5948468" cy="2354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dirty="0" smtClean="0"/>
              <a:t>Összehasonlító táblázat, vagy diagram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4" hasCustomPrompt="1"/>
          </p:nvPr>
        </p:nvSpPr>
        <p:spPr>
          <a:xfrm>
            <a:off x="466068" y="1989139"/>
            <a:ext cx="1047918" cy="1779587"/>
          </a:xfrm>
          <a:prstGeom prst="rect">
            <a:avLst/>
          </a:prstGeom>
        </p:spPr>
        <p:txBody>
          <a:bodyPr vert="vert270" anchor="b"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9" name="Szöveg helye 7"/>
          <p:cNvSpPr>
            <a:spLocks noGrp="1"/>
          </p:cNvSpPr>
          <p:nvPr>
            <p:ph type="body" sz="quarter" idx="15" hasCustomPrompt="1"/>
          </p:nvPr>
        </p:nvSpPr>
        <p:spPr>
          <a:xfrm>
            <a:off x="7649068" y="1989139"/>
            <a:ext cx="1047918" cy="1779587"/>
          </a:xfrm>
          <a:prstGeom prst="rect">
            <a:avLst/>
          </a:prstGeom>
        </p:spPr>
        <p:txBody>
          <a:bodyPr vert="vert270" anchor="t"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7" name="Kép helye 4"/>
          <p:cNvSpPr>
            <a:spLocks noGrp="1"/>
          </p:cNvSpPr>
          <p:nvPr>
            <p:ph type="pic" sz="quarter" idx="16" hasCustomPrompt="1"/>
          </p:nvPr>
        </p:nvSpPr>
        <p:spPr>
          <a:xfrm>
            <a:off x="1615113" y="3879750"/>
            <a:ext cx="5948468" cy="23575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dirty="0" smtClean="0"/>
              <a:t>Összehasonlító táblázat, vagy diagram</a:t>
            </a:r>
            <a:endParaRPr lang="hu-HU" dirty="0"/>
          </a:p>
        </p:txBody>
      </p:sp>
      <p:sp>
        <p:nvSpPr>
          <p:cNvPr id="10" name="Szöveg hely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6068" y="3897333"/>
            <a:ext cx="1047918" cy="1907931"/>
          </a:xfrm>
          <a:prstGeom prst="rect">
            <a:avLst/>
          </a:prstGeom>
        </p:spPr>
        <p:txBody>
          <a:bodyPr vert="vert270" anchor="b"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11" name="Szöveg helye 7"/>
          <p:cNvSpPr>
            <a:spLocks noGrp="1"/>
          </p:cNvSpPr>
          <p:nvPr>
            <p:ph type="body" sz="quarter" idx="18" hasCustomPrompt="1"/>
          </p:nvPr>
        </p:nvSpPr>
        <p:spPr>
          <a:xfrm>
            <a:off x="7649068" y="3897333"/>
            <a:ext cx="1047918" cy="1907931"/>
          </a:xfrm>
          <a:prstGeom prst="rect">
            <a:avLst/>
          </a:prstGeom>
        </p:spPr>
        <p:txBody>
          <a:bodyPr vert="vert270" anchor="t"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2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áblázat/diagram +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883025"/>
            <a:ext cx="7202760" cy="24262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Kép helye 4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412776"/>
            <a:ext cx="7202760" cy="2355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hu-HU" dirty="0" smtClean="0"/>
              <a:t>Diagram vagy táblázat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280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8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304291"/>
            <a:ext cx="7191375" cy="575394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10" name="Tartalom helye 8"/>
          <p:cNvSpPr>
            <a:spLocks noGrp="1"/>
          </p:cNvSpPr>
          <p:nvPr>
            <p:ph sz="quarter" idx="15"/>
          </p:nvPr>
        </p:nvSpPr>
        <p:spPr>
          <a:xfrm>
            <a:off x="468313" y="1989138"/>
            <a:ext cx="4027487" cy="43926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11" name="Tartalom helye 8"/>
          <p:cNvSpPr>
            <a:spLocks noGrp="1"/>
          </p:cNvSpPr>
          <p:nvPr>
            <p:ph sz="quarter" idx="16"/>
          </p:nvPr>
        </p:nvSpPr>
        <p:spPr>
          <a:xfrm>
            <a:off x="4648200" y="1989138"/>
            <a:ext cx="4027487" cy="43926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78827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15113" y="1360675"/>
            <a:ext cx="2882276" cy="56423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1989139"/>
            <a:ext cx="4040188" cy="4137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360675"/>
            <a:ext cx="2917570" cy="56423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989139"/>
            <a:ext cx="4041775" cy="4137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157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animáció nélk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15113" y="1396678"/>
            <a:ext cx="2882276" cy="4922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1989139"/>
            <a:ext cx="4040188" cy="41370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396678"/>
            <a:ext cx="2917570" cy="4922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989139"/>
            <a:ext cx="4041775" cy="41370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57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8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9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01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képes szöveg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ábléc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9144000" cy="1097280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 hasCustomPrompt="1"/>
          </p:nvPr>
        </p:nvSpPr>
        <p:spPr>
          <a:xfrm>
            <a:off x="457200" y="356049"/>
            <a:ext cx="7202760" cy="2002514"/>
          </a:xfrm>
        </p:spPr>
        <p:txBody>
          <a:bodyPr anchor="b"/>
          <a:lstStyle/>
          <a:p>
            <a:r>
              <a:rPr lang="hu-HU" dirty="0" smtClean="0"/>
              <a:t>diacím kisbetűkkel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2366900"/>
            <a:ext cx="7202488" cy="10875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455299"/>
            <a:ext cx="7202487" cy="2508939"/>
          </a:xfrm>
        </p:spPr>
        <p:txBody>
          <a:bodyPr/>
          <a:lstStyle>
            <a:lvl1pPr marL="342900" indent="-342900">
              <a:buFont typeface="+mj-lt"/>
              <a:buAutoNum type="arabicPeriod"/>
              <a:defRPr b="0"/>
            </a:lvl1pPr>
            <a:lvl2pPr marL="0" indent="0">
              <a:buFontTx/>
              <a:buNone/>
              <a:defRPr baseline="0"/>
            </a:lvl2pPr>
          </a:lstStyle>
          <a:p>
            <a:pPr lvl="0"/>
            <a:r>
              <a:rPr lang="hu-HU" dirty="0" smtClean="0"/>
              <a:t>felsorolás</a:t>
            </a:r>
          </a:p>
          <a:p>
            <a:pPr lvl="1"/>
            <a:r>
              <a:rPr lang="hu-HU" dirty="0" smtClean="0"/>
              <a:t>Általános szöveg. A felsorolás a vázlatnézetben TAB segítségével alakítható erre.</a:t>
            </a:r>
          </a:p>
          <a:p>
            <a:pPr lvl="2"/>
            <a:r>
              <a:rPr lang="hu-HU" dirty="0" smtClean="0"/>
              <a:t>általános felsorolás kisbetűkkel. Az általános szöveg a vázlatnézetben TAB segítségével alakítható erre.</a:t>
            </a:r>
          </a:p>
          <a:p>
            <a:pPr lvl="3"/>
            <a:r>
              <a:rPr lang="hu-HU" dirty="0" smtClean="0"/>
              <a:t>Csak indokolt esetben! Az általános felsorolás a vázlatnézetben TAB segítségével alakítható erre.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201" y="1"/>
            <a:ext cx="1615798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3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1253">
          <p15:clr>
            <a:srgbClr val="FBAE40"/>
          </p15:clr>
        </p15:guide>
        <p15:guide id="2" orient="horz" pos="3884">
          <p15:clr>
            <a:srgbClr val="FBAE40"/>
          </p15:clr>
        </p15:guide>
        <p15:guide id="3" pos="546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képes szövegdia animáció nélkü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ábléc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9144000" cy="1097280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 hasCustomPrompt="1"/>
          </p:nvPr>
        </p:nvSpPr>
        <p:spPr>
          <a:xfrm>
            <a:off x="457200" y="356049"/>
            <a:ext cx="7202760" cy="2002514"/>
          </a:xfrm>
        </p:spPr>
        <p:txBody>
          <a:bodyPr anchor="b"/>
          <a:lstStyle/>
          <a:p>
            <a:r>
              <a:rPr lang="hu-HU" dirty="0" smtClean="0"/>
              <a:t>diacím kisbetűkkel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2366900"/>
            <a:ext cx="7202488" cy="10875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455299"/>
            <a:ext cx="7202487" cy="2508939"/>
          </a:xfrm>
        </p:spPr>
        <p:txBody>
          <a:bodyPr/>
          <a:lstStyle>
            <a:lvl1pPr marL="342900" indent="-342900">
              <a:buFont typeface="+mj-lt"/>
              <a:buAutoNum type="arabicPeriod"/>
              <a:defRPr b="0"/>
            </a:lvl1pPr>
            <a:lvl2pPr marL="0" indent="0">
              <a:buFontTx/>
              <a:buNone/>
              <a:defRPr baseline="0"/>
            </a:lvl2pPr>
          </a:lstStyle>
          <a:p>
            <a:pPr lvl="0"/>
            <a:r>
              <a:rPr lang="hu-HU" dirty="0" smtClean="0"/>
              <a:t>felsorolás</a:t>
            </a:r>
          </a:p>
          <a:p>
            <a:pPr lvl="1"/>
            <a:r>
              <a:rPr lang="hu-HU" dirty="0" smtClean="0"/>
              <a:t>Általános szöveg. A felsorolás a vázlatnézetben TAB segítségével alakítható erre.</a:t>
            </a:r>
          </a:p>
          <a:p>
            <a:pPr lvl="2"/>
            <a:r>
              <a:rPr lang="hu-HU" dirty="0" smtClean="0"/>
              <a:t>általános felsorolás kisbetűkkel. Az általános szöveg a vázlatnézetben TAB segítségével alakítható erre.</a:t>
            </a:r>
          </a:p>
          <a:p>
            <a:pPr lvl="3"/>
            <a:r>
              <a:rPr lang="hu-HU" dirty="0" smtClean="0"/>
              <a:t>Csak indokolt esetben! Az általános felsorolás a vázlatnézetben TAB segítségével alakítható erre.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201" y="1"/>
            <a:ext cx="1615798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253">
          <p15:clr>
            <a:srgbClr val="FBAE40"/>
          </p15:clr>
        </p15:guide>
        <p15:guide id="2" orient="horz" pos="3884">
          <p15:clr>
            <a:srgbClr val="FBAE40"/>
          </p15:clr>
        </p15:guide>
        <p15:guide id="3" pos="546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- animáció nélk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457200" y="1989138"/>
            <a:ext cx="8229600" cy="4176166"/>
          </a:xfrm>
          <a:prstGeom prst="rect">
            <a:avLst/>
          </a:prstGeom>
        </p:spPr>
        <p:txBody>
          <a:bodyPr/>
          <a:lstStyle>
            <a:lvl2pPr>
              <a:defRPr baseline="0"/>
            </a:lvl2pPr>
          </a:lstStyle>
          <a:p>
            <a:pPr lvl="0"/>
            <a:r>
              <a:rPr lang="hu-HU" dirty="0" smtClean="0"/>
              <a:t>kiscím szövege (ha kell) kisbetűkkel írandó</a:t>
            </a:r>
          </a:p>
          <a:p>
            <a:pPr lvl="1"/>
            <a:r>
              <a:rPr lang="hu-HU" dirty="0" smtClean="0"/>
              <a:t>Általános szöveg. A kiscím a vázlatnézetben TAB segítségével alakítható erre.</a:t>
            </a:r>
          </a:p>
          <a:p>
            <a:pPr lvl="2"/>
            <a:r>
              <a:rPr lang="hu-HU" dirty="0" smtClean="0"/>
              <a:t>általános felsorolás kisbetűkkel. Az általános szöveg a vázlatnézetben TAB segítségével alakítható erre.</a:t>
            </a:r>
          </a:p>
          <a:p>
            <a:pPr lvl="3"/>
            <a:r>
              <a:rPr lang="hu-HU" dirty="0" smtClean="0"/>
              <a:t>Csak indokolt esetben! Az általános felsorolás a vázlatnézetben TAB segítségével alakítható erre.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7202760" cy="820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u-HU" dirty="0" smtClean="0"/>
              <a:t>diacím kisbetűkkel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3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, opcionális cím és tartalom animáció nélk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diacím kisbetűkkel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306007"/>
            <a:ext cx="7191375" cy="1115459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4" hasCustomPrompt="1"/>
          </p:nvPr>
        </p:nvSpPr>
        <p:spPr>
          <a:xfrm>
            <a:off x="468313" y="2420888"/>
            <a:ext cx="8207375" cy="3744962"/>
          </a:xfrm>
        </p:spPr>
        <p:txBody>
          <a:bodyPr/>
          <a:lstStyle/>
          <a:p>
            <a:pPr lvl="0"/>
            <a:r>
              <a:rPr lang="hu-HU" dirty="0" smtClean="0"/>
              <a:t>kiscím szövege (ha kell) kisbetűkkel írandó</a:t>
            </a:r>
          </a:p>
          <a:p>
            <a:pPr lvl="1"/>
            <a:r>
              <a:rPr lang="hu-HU" dirty="0" smtClean="0"/>
              <a:t>Általános szöveg. A kiscím a vázlatnézetben TAB segítségével alakítható erre.</a:t>
            </a:r>
          </a:p>
          <a:p>
            <a:pPr lvl="2"/>
            <a:r>
              <a:rPr lang="hu-HU" dirty="0" smtClean="0"/>
              <a:t>általános felsorolás kisbetűkkel. Az általános szöveg a vázlatnézetben TAB segítségével alakítható erre.</a:t>
            </a:r>
          </a:p>
          <a:p>
            <a:pPr lvl="3"/>
            <a:r>
              <a:rPr lang="hu-HU" dirty="0" smtClean="0"/>
              <a:t>Csak indokolt esetben! Az általános felsorolás a vázlatnézetben TAB segítségével alakítható erre.</a:t>
            </a:r>
          </a:p>
        </p:txBody>
      </p:sp>
    </p:spTree>
    <p:extLst>
      <p:ext uri="{BB962C8B-B14F-4D97-AF65-F5344CB8AC3E}">
        <p14:creationId xmlns:p14="http://schemas.microsoft.com/office/powerpoint/2010/main" val="271121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253">
          <p15:clr>
            <a:srgbClr val="FBAE40"/>
          </p15:clr>
        </p15:guide>
        <p15:guide id="2" pos="295">
          <p15:clr>
            <a:srgbClr val="FBAE40"/>
          </p15:clr>
        </p15:guide>
        <p15:guide id="3" orient="horz" pos="3884">
          <p15:clr>
            <a:srgbClr val="FBAE40"/>
          </p15:clr>
        </p15:guide>
        <p15:guide id="4" pos="546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5536" y="2512800"/>
            <a:ext cx="3602793" cy="11448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2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, tartalom és ki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3"/>
          </p:nvPr>
        </p:nvSpPr>
        <p:spPr>
          <a:xfrm>
            <a:off x="5902050" y="1989138"/>
            <a:ext cx="2794936" cy="439656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Cím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diacím kisbetűkkel</a:t>
            </a:r>
            <a:endParaRPr lang="hu-HU" dirty="0"/>
          </a:p>
        </p:txBody>
      </p:sp>
      <p:sp>
        <p:nvSpPr>
          <p:cNvPr id="9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304291"/>
            <a:ext cx="7191375" cy="575394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5"/>
          </p:nvPr>
        </p:nvSpPr>
        <p:spPr>
          <a:xfrm>
            <a:off x="468313" y="1989138"/>
            <a:ext cx="5327650" cy="441250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</p:spTree>
    <p:extLst>
      <p:ext uri="{BB962C8B-B14F-4D97-AF65-F5344CB8AC3E}">
        <p14:creationId xmlns:p14="http://schemas.microsoft.com/office/powerpoint/2010/main" val="18143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65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, kis kép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7"/>
          <p:cNvSpPr>
            <a:spLocks noGrp="1"/>
          </p:cNvSpPr>
          <p:nvPr>
            <p:ph type="pic" sz="quarter" idx="13"/>
          </p:nvPr>
        </p:nvSpPr>
        <p:spPr>
          <a:xfrm>
            <a:off x="468314" y="1989138"/>
            <a:ext cx="2783822" cy="439656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9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304291"/>
            <a:ext cx="7191375" cy="575394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5"/>
          </p:nvPr>
        </p:nvSpPr>
        <p:spPr>
          <a:xfrm>
            <a:off x="3352800" y="1989138"/>
            <a:ext cx="5322888" cy="43926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3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546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y diagram/kép magyarázó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3" hasCustomPrompt="1"/>
          </p:nvPr>
        </p:nvSpPr>
        <p:spPr>
          <a:xfrm>
            <a:off x="466067" y="1989139"/>
            <a:ext cx="5317775" cy="4368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dirty="0" smtClean="0"/>
              <a:t>Diagram vagy kép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9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304291"/>
            <a:ext cx="7191375" cy="575394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10" name="Szöveg helye 4"/>
          <p:cNvSpPr>
            <a:spLocks noGrp="1"/>
          </p:cNvSpPr>
          <p:nvPr>
            <p:ph type="body" sz="quarter" idx="16" hasCustomPrompt="1"/>
          </p:nvPr>
        </p:nvSpPr>
        <p:spPr>
          <a:xfrm>
            <a:off x="5895474" y="1989138"/>
            <a:ext cx="2780214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hu-HU" dirty="0" smtClean="0"/>
              <a:t>kiscím</a:t>
            </a:r>
          </a:p>
          <a:p>
            <a:pPr lvl="1"/>
            <a:r>
              <a:rPr lang="hu-HU" dirty="0" smtClean="0"/>
              <a:t>Magyarázószöveg</a:t>
            </a:r>
          </a:p>
          <a:p>
            <a:pPr lvl="2"/>
            <a:r>
              <a:rPr lang="hu-HU" dirty="0" smtClean="0"/>
              <a:t>felsorolás</a:t>
            </a:r>
          </a:p>
        </p:txBody>
      </p:sp>
    </p:spTree>
    <p:extLst>
      <p:ext uri="{BB962C8B-B14F-4D97-AF65-F5344CB8AC3E}">
        <p14:creationId xmlns:p14="http://schemas.microsoft.com/office/powerpoint/2010/main" val="537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548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yarázószöveg nagy diagrammal/képp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7"/>
          <p:cNvSpPr>
            <a:spLocks noGrp="1"/>
          </p:cNvSpPr>
          <p:nvPr>
            <p:ph type="pic" sz="quarter" idx="13" hasCustomPrompt="1"/>
          </p:nvPr>
        </p:nvSpPr>
        <p:spPr>
          <a:xfrm>
            <a:off x="3369025" y="1989138"/>
            <a:ext cx="5317775" cy="4368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dirty="0" smtClean="0"/>
              <a:t>Diagram vagy kép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9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304291"/>
            <a:ext cx="7191375" cy="575394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hu-HU" dirty="0" smtClean="0"/>
              <a:t>opcionális cím</a:t>
            </a:r>
            <a:endParaRPr lang="hu-HU" dirty="0"/>
          </a:p>
        </p:txBody>
      </p:sp>
      <p:sp>
        <p:nvSpPr>
          <p:cNvPr id="10" name="Szöveg helye 4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1989138"/>
            <a:ext cx="2780214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hu-HU" dirty="0" smtClean="0"/>
              <a:t>kiscím</a:t>
            </a:r>
          </a:p>
          <a:p>
            <a:pPr lvl="1"/>
            <a:r>
              <a:rPr lang="hu-HU" dirty="0" smtClean="0"/>
              <a:t>Magyarázószöveg</a:t>
            </a:r>
          </a:p>
          <a:p>
            <a:pPr lvl="2"/>
            <a:r>
              <a:rPr lang="hu-HU" dirty="0" smtClean="0"/>
              <a:t>felsorolás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7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y táblázat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/>
          <a:lstStyle/>
          <a:p>
            <a:fld id="{7C327FC0-7A97-4CE9-ADD3-E3AF9E69C7B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Kép helye 4"/>
          <p:cNvSpPr>
            <a:spLocks noGrp="1"/>
          </p:cNvSpPr>
          <p:nvPr>
            <p:ph type="pic" sz="quarter" idx="13" hasCustomPrompt="1"/>
          </p:nvPr>
        </p:nvSpPr>
        <p:spPr>
          <a:xfrm>
            <a:off x="1615113" y="1412776"/>
            <a:ext cx="5948468" cy="496897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dirty="0" smtClean="0"/>
              <a:t>Nagy táblázat, vagy diagram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4" hasCustomPrompt="1"/>
          </p:nvPr>
        </p:nvSpPr>
        <p:spPr>
          <a:xfrm>
            <a:off x="466068" y="1989138"/>
            <a:ext cx="1047918" cy="4176166"/>
          </a:xfrm>
          <a:prstGeom prst="rect">
            <a:avLst/>
          </a:prstGeom>
        </p:spPr>
        <p:txBody>
          <a:bodyPr vert="vert270" anchor="b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9" name="Szöveg helye 7"/>
          <p:cNvSpPr>
            <a:spLocks noGrp="1"/>
          </p:cNvSpPr>
          <p:nvPr>
            <p:ph type="body" sz="quarter" idx="15" hasCustomPrompt="1"/>
          </p:nvPr>
        </p:nvSpPr>
        <p:spPr>
          <a:xfrm>
            <a:off x="7649068" y="1989138"/>
            <a:ext cx="1047918" cy="4176166"/>
          </a:xfrm>
          <a:prstGeom prst="rect">
            <a:avLst/>
          </a:prstGeom>
        </p:spPr>
        <p:txBody>
          <a:bodyPr vert="vert270" anchor="t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dirty="0" smtClean="0"/>
              <a:t>Leírás (ha szükséges)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384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02760" cy="819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dirty="0" smtClean="0"/>
              <a:t>diacím kisbetűkkel</a:t>
            </a:r>
            <a:endParaRPr lang="hu-HU" dirty="0"/>
          </a:p>
        </p:txBody>
      </p:sp>
      <p:pic>
        <p:nvPicPr>
          <p:cNvPr id="7" name="KH logó nyilakkal" hidden="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111" y="0"/>
            <a:ext cx="4088889" cy="1904762"/>
          </a:xfrm>
          <a:prstGeom prst="rect">
            <a:avLst/>
          </a:prstGeom>
        </p:spPr>
      </p:pic>
      <p:sp>
        <p:nvSpPr>
          <p:cNvPr id="12" name="Szöveg helye 11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363272" cy="426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kiscím szövege (ha kell) kisbetűkkel írandó</a:t>
            </a:r>
          </a:p>
          <a:p>
            <a:pPr lvl="1"/>
            <a:r>
              <a:rPr lang="hu-HU" dirty="0" smtClean="0"/>
              <a:t>Általános szöveg. A kiscím a vázlatnézetben TAB segítségével alakítható erre.</a:t>
            </a:r>
          </a:p>
          <a:p>
            <a:pPr lvl="2"/>
            <a:r>
              <a:rPr lang="hu-HU" dirty="0" smtClean="0"/>
              <a:t>általános felsorolás kisbetűkkel. Az általános szöveg a vázlatnézetben TAB segítségével alakítható erre.</a:t>
            </a:r>
          </a:p>
          <a:p>
            <a:pPr lvl="3"/>
            <a:r>
              <a:rPr lang="hu-HU" dirty="0" smtClean="0"/>
              <a:t>Csak indokolt esetben! Az általános felsorolás a vázlatnézetben TAB segítségével alakítható erre.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C327FC0-7A97-4CE9-ADD3-E3AF9E69C7B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768645" y="1065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4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54" r:id="rId2"/>
    <p:sldLayoutId id="2147483755" r:id="rId3"/>
    <p:sldLayoutId id="2147483666" r:id="rId4"/>
    <p:sldLayoutId id="2147483668" r:id="rId5"/>
    <p:sldLayoutId id="2147483669" r:id="rId6"/>
    <p:sldLayoutId id="2147483671" r:id="rId7"/>
    <p:sldLayoutId id="2147483673" r:id="rId8"/>
    <p:sldLayoutId id="2147483675" r:id="rId9"/>
    <p:sldLayoutId id="2147483676" r:id="rId10"/>
    <p:sldLayoutId id="2147483677" r:id="rId11"/>
    <p:sldLayoutId id="2147483679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757" r:id="rId18"/>
    <p:sldLayoutId id="2147483758" r:id="rId1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marR="0" indent="0" algn="l" defTabSz="91281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lang="hu-HU" altLang="hu-HU" sz="2400" b="1" kern="1200" baseline="0" noProof="0" dirty="0" smtClean="0">
          <a:solidFill>
            <a:srgbClr val="0091DF"/>
          </a:solidFill>
          <a:latin typeface="+mn-lt"/>
          <a:ea typeface="+mn-ea"/>
          <a:cs typeface="+mn-cs"/>
        </a:defRPr>
      </a:lvl1pPr>
      <a:lvl2pPr marL="0" marR="0" indent="0" algn="l" defTabSz="91281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lang="hu-HU" altLang="hu-HU" sz="2400" b="0" kern="1200" baseline="0" noProof="0" dirty="0" smtClean="0">
          <a:solidFill>
            <a:srgbClr val="0091DF"/>
          </a:solidFill>
          <a:latin typeface="+mn-lt"/>
          <a:ea typeface="+mn-ea"/>
          <a:cs typeface="+mn-cs"/>
        </a:defRPr>
      </a:lvl2pPr>
      <a:lvl3pPr marL="285750" marR="0" indent="-285750" algn="l" defTabSz="91281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23"/>
        </a:buBlip>
        <a:tabLst/>
        <a:defRPr lang="hu-HU" altLang="hu-HU" sz="2400" b="0" kern="1200" baseline="0" noProof="0" dirty="0" smtClean="0">
          <a:solidFill>
            <a:srgbClr val="0091DF"/>
          </a:solidFill>
          <a:latin typeface="+mn-lt"/>
          <a:ea typeface="+mn-ea"/>
          <a:cs typeface="+mn-cs"/>
        </a:defRPr>
      </a:lvl3pPr>
      <a:lvl4pPr marL="625475" indent="-285750" algn="l" defTabSz="914400" rtl="0" eaLnBrk="1" latinLnBrk="0" hangingPunct="1">
        <a:spcBef>
          <a:spcPct val="20000"/>
        </a:spcBef>
        <a:buFontTx/>
        <a:buBlip>
          <a:blip r:embed="rId24"/>
        </a:buBlip>
        <a:defRPr sz="2400" b="0" kern="1200" baseline="0">
          <a:solidFill>
            <a:srgbClr val="0091D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ctrTitle"/>
          </p:nvPr>
        </p:nvSpPr>
        <p:spPr>
          <a:xfrm>
            <a:off x="517651" y="2133599"/>
            <a:ext cx="8078218" cy="2119745"/>
          </a:xfrm>
        </p:spPr>
        <p:txBody>
          <a:bodyPr/>
          <a:lstStyle/>
          <a:p>
            <a:pPr algn="ctr"/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/>
              <a:t/>
            </a:r>
            <a:br>
              <a:rPr lang="hu-HU" altLang="hu-HU" dirty="0"/>
            </a:b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/>
              <a:t/>
            </a:r>
            <a:br>
              <a:rPr lang="hu-HU" altLang="hu-HU" dirty="0"/>
            </a:br>
            <a:r>
              <a:rPr lang="en-GB" altLang="hu-HU" b="1" dirty="0" smtClean="0"/>
              <a:t>A </a:t>
            </a:r>
            <a:r>
              <a:rPr lang="hu-HU" altLang="hu-HU" b="1" dirty="0" smtClean="0"/>
              <a:t>részmunkaidős foglalkoztatás gyakorlata </a:t>
            </a:r>
            <a:r>
              <a:rPr lang="en-GB" altLang="hu-HU" b="1" dirty="0" smtClean="0"/>
              <a:t>a </a:t>
            </a: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en-GB" altLang="hu-HU" b="1" dirty="0" smtClean="0"/>
              <a:t>K&amp;H Bank</a:t>
            </a:r>
            <a:r>
              <a:rPr lang="hu-HU" altLang="hu-HU" b="1" dirty="0" smtClean="0"/>
              <a:t>csoport</a:t>
            </a:r>
            <a:r>
              <a:rPr lang="en-GB" altLang="hu-HU" b="1" dirty="0" smtClean="0"/>
              <a:t>ban</a:t>
            </a:r>
            <a:endParaRPr lang="hu-HU" b="1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6400" b="1" dirty="0" smtClean="0"/>
              <a:t>2017. január 24.</a:t>
            </a:r>
          </a:p>
          <a:p>
            <a:r>
              <a:rPr lang="hu-HU" altLang="hu-HU" sz="6400" b="1" dirty="0">
                <a:solidFill>
                  <a:srgbClr val="FF9900"/>
                </a:solidFill>
              </a:rPr>
              <a:t>Dr. Révész </a:t>
            </a:r>
            <a:r>
              <a:rPr lang="hu-HU" altLang="hu-HU" sz="6400" b="1" dirty="0" smtClean="0">
                <a:solidFill>
                  <a:srgbClr val="FF9900"/>
                </a:solidFill>
              </a:rPr>
              <a:t>Bálint</a:t>
            </a:r>
          </a:p>
          <a:p>
            <a:r>
              <a:rPr lang="hu-HU" altLang="hu-HU" sz="6400" b="1" dirty="0" smtClean="0">
                <a:solidFill>
                  <a:srgbClr val="FF9900"/>
                </a:solidFill>
              </a:rPr>
              <a:t>HR Főosztályvezető</a:t>
            </a:r>
          </a:p>
          <a:p>
            <a:r>
              <a:rPr lang="en-GB" altLang="hu-HU" sz="6400" b="1" dirty="0" smtClean="0"/>
              <a:t>K&amp;H</a:t>
            </a:r>
            <a:r>
              <a:rPr lang="hu-HU" altLang="hu-HU" sz="6400" b="1" dirty="0" smtClean="0"/>
              <a:t> Bank </a:t>
            </a:r>
            <a:r>
              <a:rPr lang="hu-HU" altLang="hu-HU" sz="6400" b="1" dirty="0" err="1" smtClean="0"/>
              <a:t>Zrt</a:t>
            </a:r>
            <a:r>
              <a:rPr lang="hu-HU" altLang="hu-HU" sz="6400" b="1" dirty="0" smtClean="0"/>
              <a:t>. </a:t>
            </a:r>
            <a:endParaRPr lang="hu-HU" altLang="hu-HU" sz="6400" b="1" dirty="0" smtClean="0">
              <a:solidFill>
                <a:srgbClr val="FF9900"/>
              </a:solidFill>
            </a:endParaRPr>
          </a:p>
          <a:p>
            <a:endParaRPr lang="hu-HU" alt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altLang="hu-HU" dirty="0" smtClean="0">
                <a:solidFill>
                  <a:schemeClr val="bg1"/>
                </a:solidFill>
              </a:rPr>
              <a:t>HR</a:t>
            </a:r>
            <a:endParaRPr lang="hu-HU" altLang="hu-HU" dirty="0">
              <a:solidFill>
                <a:schemeClr val="bg1"/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388424" y="6401642"/>
            <a:ext cx="648072" cy="339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C327FC0-7A97-4CE9-ADD3-E3AF9E69C7B5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83192"/>
            <a:ext cx="8229600" cy="4176166"/>
          </a:xfrm>
        </p:spPr>
        <p:txBody>
          <a:bodyPr>
            <a:normAutofit/>
          </a:bodyPr>
          <a:lstStyle/>
          <a:p>
            <a:pPr marL="288000" indent="-288000">
              <a:buBlip>
                <a:blip r:embed="rId2"/>
              </a:buBlip>
            </a:pPr>
            <a:r>
              <a:rPr lang="hu-HU" altLang="hu-HU" sz="2600" b="0" dirty="0"/>
              <a:t>A K&amp;H csoport Magyarország egyik vezető pénzügyi </a:t>
            </a:r>
            <a:r>
              <a:rPr lang="hu-HU" altLang="hu-HU" sz="2600" b="0" dirty="0" smtClean="0"/>
              <a:t>szolgáltatója</a:t>
            </a:r>
          </a:p>
          <a:p>
            <a:endParaRPr lang="hu-HU" altLang="hu-HU" sz="2600" b="0" dirty="0"/>
          </a:p>
          <a:p>
            <a:pPr marL="288000" indent="-288000">
              <a:buBlip>
                <a:blip r:embed="rId2"/>
              </a:buBlip>
            </a:pPr>
            <a:r>
              <a:rPr lang="hu-HU" altLang="hu-HU" sz="2600" b="0" dirty="0"/>
              <a:t>Országszerte </a:t>
            </a:r>
            <a:r>
              <a:rPr lang="hu-HU" altLang="hu-HU" sz="2600" b="0" dirty="0" smtClean="0"/>
              <a:t>207 </a:t>
            </a:r>
            <a:r>
              <a:rPr lang="hu-HU" altLang="hu-HU" sz="2600" b="0" dirty="0"/>
              <a:t>bankfiók várja az </a:t>
            </a:r>
            <a:r>
              <a:rPr lang="hu-HU" altLang="hu-HU" sz="2600" b="0" dirty="0" smtClean="0"/>
              <a:t>ügyfeleket</a:t>
            </a:r>
          </a:p>
          <a:p>
            <a:endParaRPr lang="hu-HU" altLang="hu-HU" sz="2600" b="0" dirty="0"/>
          </a:p>
          <a:p>
            <a:pPr marL="288000" indent="-288000">
              <a:buBlip>
                <a:blip r:embed="rId2"/>
              </a:buBlip>
            </a:pPr>
            <a:r>
              <a:rPr lang="hu-HU" altLang="hu-HU" sz="2600" b="0" dirty="0"/>
              <a:t>Munkavállalói létszám megközelíti a 4.000 </a:t>
            </a:r>
            <a:r>
              <a:rPr lang="hu-HU" altLang="hu-HU" sz="2600" b="0" dirty="0" smtClean="0"/>
              <a:t>főt</a:t>
            </a:r>
          </a:p>
          <a:p>
            <a:endParaRPr lang="hu-HU" altLang="hu-HU" sz="2600" b="0" dirty="0" smtClean="0"/>
          </a:p>
          <a:p>
            <a:endParaRPr lang="hu-HU" altLang="hu-HU" b="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3600" dirty="0" smtClean="0"/>
              <a:t>a </a:t>
            </a:r>
            <a:r>
              <a:rPr lang="hu-HU" altLang="hu-HU" sz="3600" dirty="0"/>
              <a:t>K&amp;H Bankcsoport bemutatása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18092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hu-HU" altLang="hu-HU" sz="2600" b="1" dirty="0" smtClean="0"/>
              <a:t>A részmunkaidős foglalkoztatás önmagában nem életképes a vállalati gyakorlatban</a:t>
            </a:r>
            <a:endParaRPr lang="hu-HU" altLang="hu-HU" sz="2600" b="1" dirty="0"/>
          </a:p>
          <a:p>
            <a:endParaRPr lang="hu-HU" altLang="hu-HU" sz="2600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 smtClean="0"/>
              <a:t>Rugalmas </a:t>
            </a:r>
            <a:r>
              <a:rPr lang="hu-HU" altLang="hu-HU" sz="2600" dirty="0" err="1" smtClean="0"/>
              <a:t>munkaidőbeosztás</a:t>
            </a:r>
            <a:endParaRPr lang="hu-HU" altLang="hu-HU" sz="2600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 smtClean="0"/>
              <a:t>Kötetlen munkarend</a:t>
            </a:r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 smtClean="0"/>
              <a:t>Távoli (otthoni) munkavégzés</a:t>
            </a:r>
          </a:p>
          <a:p>
            <a:pPr lvl="1">
              <a:lnSpc>
                <a:spcPct val="110000"/>
              </a:lnSpc>
            </a:pPr>
            <a:endParaRPr lang="hu-HU" altLang="hu-HU" sz="2600" dirty="0" smtClean="0"/>
          </a:p>
          <a:p>
            <a:pPr marL="457200" lvl="1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altLang="hu-HU" dirty="0" smtClean="0"/>
              <a:t>Fenti munkaszervezési módszerekkel kombinálva lehet csak hatékonyan alkalmazni a szolgáltatási szektorban</a:t>
            </a:r>
          </a:p>
          <a:p>
            <a:pPr marL="3429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A</a:t>
            </a:r>
            <a:r>
              <a:rPr lang="hu-HU" altLang="hu-HU" dirty="0" smtClean="0"/>
              <a:t> </a:t>
            </a:r>
            <a:r>
              <a:rPr lang="hu-HU" altLang="hu-HU" dirty="0"/>
              <a:t>munkáltató felelőssége, hogy a rugalmas munkavégzési formák alkalmazása a társaság magas színvonalú és folyamatos működését ne veszélyeztesse. </a:t>
            </a:r>
          </a:p>
          <a:p>
            <a:pPr lvl="1">
              <a:lnSpc>
                <a:spcPct val="110000"/>
              </a:lnSpc>
            </a:pPr>
            <a:endParaRPr lang="hu-HU" altLang="hu-HU" sz="25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600" dirty="0" smtClean="0"/>
              <a:t>Részmunkaidős foglalkoztatás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6599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81665"/>
            <a:ext cx="8229600" cy="4583639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endParaRPr lang="hu-HU" altLang="hu-HU" sz="2900" dirty="0" smtClean="0"/>
          </a:p>
          <a:p>
            <a:pPr lvl="1">
              <a:lnSpc>
                <a:spcPct val="90000"/>
              </a:lnSpc>
            </a:pPr>
            <a:r>
              <a:rPr lang="hu-HU" altLang="hu-HU" sz="3000" b="1" dirty="0" smtClean="0"/>
              <a:t>Kisgyermekes munkavállalók, </a:t>
            </a:r>
            <a:r>
              <a:rPr lang="hu-HU" altLang="hu-HU" sz="3000" b="1" dirty="0" err="1" smtClean="0"/>
              <a:t>GYES-ről</a:t>
            </a:r>
            <a:r>
              <a:rPr lang="hu-HU" altLang="hu-HU" sz="3000" b="1" dirty="0" smtClean="0"/>
              <a:t> visszatérő munkatársak</a:t>
            </a:r>
            <a:endParaRPr lang="hu-HU" altLang="hu-HU" sz="3000" b="1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800" dirty="0" smtClean="0"/>
              <a:t>25% </a:t>
            </a:r>
            <a:r>
              <a:rPr lang="hu-HU" altLang="hu-HU" sz="2800" dirty="0" err="1" smtClean="0"/>
              <a:t>-a</a:t>
            </a:r>
            <a:r>
              <a:rPr lang="hu-HU" altLang="hu-HU" sz="2800" dirty="0" smtClean="0"/>
              <a:t> részmunkaidőben tér vissza</a:t>
            </a:r>
          </a:p>
          <a:p>
            <a:pPr lvl="1">
              <a:lnSpc>
                <a:spcPct val="110000"/>
              </a:lnSpc>
            </a:pPr>
            <a:endParaRPr lang="hu-HU" altLang="hu-HU" sz="2800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/>
              <a:t>F</a:t>
            </a:r>
            <a:r>
              <a:rPr lang="hu-HU" altLang="hu-HU" sz="2600" dirty="0" smtClean="0"/>
              <a:t>igyelemmegosztás </a:t>
            </a:r>
            <a:r>
              <a:rPr lang="hu-HU" altLang="hu-HU" sz="2600" dirty="0"/>
              <a:t>és problémamegoldás</a:t>
            </a:r>
          </a:p>
          <a:p>
            <a:pPr marL="288000" indent="-288000">
              <a:lnSpc>
                <a:spcPct val="110000"/>
              </a:lnSpc>
              <a:buBlip>
                <a:blip r:embed="rId2"/>
              </a:buBlip>
            </a:pPr>
            <a:endParaRPr lang="hu-HU" altLang="hu-HU" sz="2600" b="0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/>
              <a:t>Jobb időgazdálkodás</a:t>
            </a:r>
          </a:p>
          <a:p>
            <a:pPr marL="288000" indent="-288000">
              <a:lnSpc>
                <a:spcPct val="110000"/>
              </a:lnSpc>
              <a:buBlip>
                <a:blip r:embed="rId2"/>
              </a:buBlip>
            </a:pPr>
            <a:endParaRPr lang="hu-HU" altLang="hu-HU" sz="2600" b="0" dirty="0"/>
          </a:p>
          <a:p>
            <a:pPr marL="288000" lvl="1" indent="-288000">
              <a:lnSpc>
                <a:spcPct val="110000"/>
              </a:lnSpc>
              <a:buBlip>
                <a:blip r:embed="rId2"/>
              </a:buBlip>
            </a:pPr>
            <a:r>
              <a:rPr lang="hu-HU" altLang="hu-HU" sz="2600" dirty="0"/>
              <a:t>Nyitottság az atipikus munkaformákra</a:t>
            </a:r>
            <a:endParaRPr lang="en-US" altLang="hu-HU" sz="26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1"/>
            <a:ext cx="7038109" cy="1365983"/>
          </a:xfrm>
        </p:spPr>
        <p:txBody>
          <a:bodyPr>
            <a:noAutofit/>
          </a:bodyPr>
          <a:lstStyle/>
          <a:p>
            <a:r>
              <a:rPr lang="hu-HU" altLang="hu-HU" sz="3600" dirty="0" smtClean="0"/>
              <a:t>Mely munkavállalói csoportok számára lehet vonzó a részmunkaidős foglalkoztatás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5974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13470"/>
            <a:ext cx="8266670" cy="4451834"/>
          </a:xfrm>
        </p:spPr>
        <p:txBody>
          <a:bodyPr>
            <a:normAutofit fontScale="47500" lnSpcReduction="20000"/>
          </a:bodyPr>
          <a:lstStyle/>
          <a:p>
            <a:pPr marL="288000" indent="-288000">
              <a:lnSpc>
                <a:spcPct val="120000"/>
              </a:lnSpc>
              <a:buBlip>
                <a:blip r:embed="rId2"/>
              </a:buBlip>
            </a:pPr>
            <a:r>
              <a:rPr lang="hu-HU" altLang="hu-HU" sz="5900" b="0" dirty="0" smtClean="0"/>
              <a:t>Nyugdíjkorhatárhoz közeli korú munkatársak</a:t>
            </a:r>
          </a:p>
          <a:p>
            <a:pPr>
              <a:lnSpc>
                <a:spcPct val="120000"/>
              </a:lnSpc>
            </a:pPr>
            <a:endParaRPr lang="hu-HU" altLang="hu-HU" sz="5900" b="0" dirty="0" smtClean="0"/>
          </a:p>
          <a:p>
            <a:pPr marL="288000" indent="-288000">
              <a:lnSpc>
                <a:spcPct val="120000"/>
              </a:lnSpc>
              <a:buBlip>
                <a:blip r:embed="rId2"/>
              </a:buBlip>
            </a:pPr>
            <a:r>
              <a:rPr lang="hu-HU" altLang="hu-HU" sz="5100" b="0" dirty="0"/>
              <a:t>idős szülők ápolása és gyermekeik családalapításának, az unokákról való gondoskodás igénye</a:t>
            </a:r>
          </a:p>
          <a:p>
            <a:pPr>
              <a:lnSpc>
                <a:spcPct val="120000"/>
              </a:lnSpc>
            </a:pPr>
            <a:endParaRPr lang="hu-HU" altLang="hu-HU" sz="2800" b="0" dirty="0"/>
          </a:p>
          <a:p>
            <a:pPr>
              <a:lnSpc>
                <a:spcPct val="90000"/>
              </a:lnSpc>
            </a:pPr>
            <a:r>
              <a:rPr lang="hu-HU" altLang="hu-HU" sz="4400" dirty="0" smtClean="0"/>
              <a:t>Fokozatos </a:t>
            </a:r>
            <a:r>
              <a:rPr lang="hu-HU" altLang="hu-HU" sz="4400" dirty="0" err="1" smtClean="0"/>
              <a:t>nyugdíjbavonulás</a:t>
            </a:r>
            <a:r>
              <a:rPr lang="hu-HU" altLang="hu-HU" sz="4400" dirty="0" smtClean="0"/>
              <a:t> előnyei és motivációi</a:t>
            </a:r>
            <a:endParaRPr lang="hu-HU" altLang="hu-HU" sz="4400" dirty="0"/>
          </a:p>
          <a:p>
            <a:pPr marL="288000" lvl="1" indent="-288000">
              <a:lnSpc>
                <a:spcPct val="120000"/>
              </a:lnSpc>
              <a:buBlip>
                <a:blip r:embed="rId3"/>
              </a:buBlip>
            </a:pPr>
            <a:r>
              <a:rPr lang="hu-HU" altLang="hu-HU" sz="3600" dirty="0" smtClean="0"/>
              <a:t>a vállalat számára, mert nem azonnal veszíti el tapasztalt </a:t>
            </a:r>
          </a:p>
          <a:p>
            <a:pPr marL="288000" lvl="1" indent="-288000">
              <a:lnSpc>
                <a:spcPct val="120000"/>
              </a:lnSpc>
              <a:buBlip>
                <a:blip r:embed="rId3"/>
              </a:buBlip>
            </a:pPr>
            <a:r>
              <a:rPr lang="hu-HU" altLang="hu-HU" sz="3600" dirty="0"/>
              <a:t>a munkavállaló számára, akinek anyagi és magánéleti és mentális szempontból is van ideje felkészülni a teljes nyugdíjas létre </a:t>
            </a:r>
            <a:endParaRPr lang="hu-HU" altLang="hu-HU" sz="3600" dirty="0" smtClean="0"/>
          </a:p>
          <a:p>
            <a:pPr marL="288000" lvl="1" indent="-288000">
              <a:lnSpc>
                <a:spcPct val="120000"/>
              </a:lnSpc>
              <a:buBlip>
                <a:blip r:embed="rId3"/>
              </a:buBlip>
            </a:pPr>
            <a:r>
              <a:rPr lang="hu-HU" altLang="hu-HU" sz="3600" dirty="0" smtClean="0"/>
              <a:t>előnyt </a:t>
            </a:r>
            <a:r>
              <a:rPr lang="hu-HU" altLang="hu-HU" sz="3600" dirty="0"/>
              <a:t>jelenthet az állam számára is a nyugdíjellátások kifizetésének megtakarítása kapcsán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76671"/>
            <a:ext cx="7051964" cy="1338273"/>
          </a:xfrm>
        </p:spPr>
        <p:txBody>
          <a:bodyPr>
            <a:normAutofit fontScale="90000"/>
          </a:bodyPr>
          <a:lstStyle/>
          <a:p>
            <a:r>
              <a:rPr lang="hu-HU" altLang="hu-HU" dirty="0"/>
              <a:t>Mely munkavállalói csoportok számára lehet vonzó a részmunkaidős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53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77001" y="1892905"/>
            <a:ext cx="8229600" cy="4176166"/>
          </a:xfrm>
        </p:spPr>
        <p:txBody>
          <a:bodyPr>
            <a:normAutofit lnSpcReduction="10000"/>
          </a:bodyPr>
          <a:lstStyle/>
          <a:p>
            <a:pPr marL="288000" lvl="1" indent="-288000">
              <a:buBlip>
                <a:blip r:embed="rId2"/>
              </a:buBlip>
            </a:pPr>
            <a:endParaRPr lang="hu-HU" altLang="hu-HU" sz="1600" dirty="0" smtClean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 smtClean="0"/>
              <a:t>Munkaszervezési nehézségek, szolgáltatási szektorban a nyitvatartási idő és a részmunkaidő összehangolása</a:t>
            </a: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 smtClean="0"/>
              <a:t>Job </a:t>
            </a:r>
            <a:r>
              <a:rPr lang="hu-HU" altLang="hu-HU" sz="1600" dirty="0" err="1" smtClean="0"/>
              <a:t>sharing</a:t>
            </a: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 smtClean="0"/>
              <a:t>Utazási idő elismerése a munkabér meghatározásánál</a:t>
            </a: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 smtClean="0"/>
              <a:t>Hatékony munkavégzés tapasztalatai</a:t>
            </a: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endParaRPr lang="hu-HU" altLang="hu-HU" sz="1600" dirty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/>
              <a:t>Személyes körülmények figyelembevétele, Rugalmas munkavégzési feltételek: </a:t>
            </a:r>
          </a:p>
          <a:p>
            <a:pPr marL="913475" lvl="3" indent="-288000">
              <a:buBlip>
                <a:blip r:embed="rId3"/>
              </a:buBlip>
            </a:pPr>
            <a:r>
              <a:rPr lang="hu-HU" altLang="hu-HU" sz="1400" dirty="0" smtClean="0"/>
              <a:t>Rugalmas munkaidő</a:t>
            </a:r>
            <a:endParaRPr lang="hu-HU" altLang="hu-HU" sz="1400" dirty="0"/>
          </a:p>
          <a:p>
            <a:pPr marL="913475" lvl="3" indent="-288000">
              <a:buBlip>
                <a:blip r:embed="rId3"/>
              </a:buBlip>
            </a:pPr>
            <a:r>
              <a:rPr lang="hu-HU" altLang="hu-HU" sz="1400" dirty="0" smtClean="0"/>
              <a:t>otthoni munkavégzés</a:t>
            </a:r>
          </a:p>
          <a:p>
            <a:pPr lvl="3" indent="0">
              <a:buNone/>
            </a:pPr>
            <a:endParaRPr lang="hu-HU" altLang="hu-HU" sz="1400" dirty="0"/>
          </a:p>
          <a:p>
            <a:pPr marL="288000" lvl="1" indent="-288000">
              <a:buBlip>
                <a:blip r:embed="rId2"/>
              </a:buBlip>
            </a:pPr>
            <a:r>
              <a:rPr lang="hu-HU" altLang="hu-HU" sz="1600" dirty="0" smtClean="0"/>
              <a:t>Egyértelmű szabályozásra van szükség az atipikus foglalkoztatási formák vállalaton belüli alkalmazásánál</a:t>
            </a:r>
            <a:endParaRPr lang="hu-HU" altLang="hu-HU" sz="1600" dirty="0"/>
          </a:p>
          <a:p>
            <a:endParaRPr lang="hu-HU" altLang="hu-HU" b="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26473" y="1072105"/>
            <a:ext cx="7202760" cy="820800"/>
          </a:xfrm>
        </p:spPr>
        <p:txBody>
          <a:bodyPr>
            <a:normAutofit fontScale="90000"/>
          </a:bodyPr>
          <a:lstStyle/>
          <a:p>
            <a:r>
              <a:rPr lang="hu-HU" altLang="hu-HU" dirty="0" smtClean="0"/>
              <a:t>A részmunkaidős foglalkoztatás során megoldandó nehézségek és megoldások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63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27223" y="1655804"/>
            <a:ext cx="75376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altLang="hu-HU" sz="4800" dirty="0"/>
          </a:p>
          <a:p>
            <a:pPr algn="ctr"/>
            <a:r>
              <a:rPr lang="hu-HU" altLang="hu-HU" sz="4800" dirty="0" smtClean="0"/>
              <a:t>Köszönöm szépen megtisztelő figyelmüket!</a:t>
            </a:r>
            <a:endParaRPr lang="hu-HU" altLang="hu-HU" sz="4800" dirty="0"/>
          </a:p>
        </p:txBody>
      </p:sp>
    </p:spTree>
    <p:extLst>
      <p:ext uri="{BB962C8B-B14F-4D97-AF65-F5344CB8AC3E}">
        <p14:creationId xmlns:p14="http://schemas.microsoft.com/office/powerpoint/2010/main" val="8916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">
  <a:themeElements>
    <a:clrScheme name="KH1">
      <a:dk1>
        <a:srgbClr val="003767"/>
      </a:dk1>
      <a:lt1>
        <a:sysClr val="window" lastClr="FFFFFF"/>
      </a:lt1>
      <a:dk2>
        <a:srgbClr val="000000"/>
      </a:dk2>
      <a:lt2>
        <a:srgbClr val="7F98B3"/>
      </a:lt2>
      <a:accent1>
        <a:srgbClr val="003767"/>
      </a:accent1>
      <a:accent2>
        <a:srgbClr val="0091DF"/>
      </a:accent2>
      <a:accent3>
        <a:srgbClr val="F36F21"/>
      </a:accent3>
      <a:accent4>
        <a:srgbClr val="ED1C24"/>
      </a:accent4>
      <a:accent5>
        <a:srgbClr val="00A651"/>
      </a:accent5>
      <a:accent6>
        <a:srgbClr val="6E8296"/>
      </a:accent6>
      <a:hlink>
        <a:srgbClr val="47B9DE"/>
      </a:hlink>
      <a:folHlink>
        <a:srgbClr val="E94B00"/>
      </a:folHlink>
    </a:clrScheme>
    <a:fontScheme name="KH_UJ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7150">
          <a:solidFill>
            <a:schemeClr val="accent3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headEnd type="none" w="med" len="med"/>
          <a:tailEnd type="triangle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PT_belso_alap_LAB.potm" id="{8D7DA155-8604-44A8-8C21-18C9453D50D3}" vid="{F5F1D7A6-250E-4F6D-A1F5-D6A12BCB213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14.xml.rels><?xml version="1.0" encoding="UTF-8" standalone="yes"?>
<Relationships xmlns="http://schemas.openxmlformats.org/package/2006/relationships"><Relationship Id="Korben_nyil_narancs" Type="http://schemas.openxmlformats.org/officeDocument/2006/relationships/image" Target="images/Korben_nyil_narancs.png"/><Relationship Id="Nyil_ureges_narancs" Type="http://schemas.openxmlformats.org/officeDocument/2006/relationships/image" Target="images/Nyil_ureges_narancs.png"/><Relationship Id="Nyil_ureges_skek" Type="http://schemas.openxmlformats.org/officeDocument/2006/relationships/image" Target="images/Nyil_ureges_skek.png"/><Relationship Id="Nyil_skek" Type="http://schemas.openxmlformats.org/officeDocument/2006/relationships/image" Target="images/Nyil_skek.png"/><Relationship Id="Nyil_feher" Type="http://schemas.openxmlformats.org/officeDocument/2006/relationships/image" Target="images/Nyil_feher.png"/><Relationship Id="potty_narancs" Type="http://schemas.openxmlformats.org/officeDocument/2006/relationships/image" Target="images/potty_narancs.png"/><Relationship Id="potty_kek" Type="http://schemas.openxmlformats.org/officeDocument/2006/relationships/image" Target="images/potty_kek.png"/><Relationship Id="potty_skek" Type="http://schemas.openxmlformats.org/officeDocument/2006/relationships/image" Target="images/potty_skek.png"/><Relationship Id="Nyil_ureges_kek" Type="http://schemas.openxmlformats.org/officeDocument/2006/relationships/image" Target="images/Nyil_ureges_kek.png"/><Relationship Id="Nyil_kek" Type="http://schemas.openxmlformats.org/officeDocument/2006/relationships/image" Target="images/Nyil_kek.png"/><Relationship Id="Nyil_narancs" Type="http://schemas.openxmlformats.org/officeDocument/2006/relationships/image" Target="images/Nyil_narancs.png"/><Relationship Id="Nyil_ureges_feher" Type="http://schemas.openxmlformats.org/officeDocument/2006/relationships/image" Target="images/Nyil_ureges_feher.png"/></Relationships>
</file>

<file path=customUI/customUI14.xml><?xml version="1.0" encoding="utf-8"?>
<customUI xmlns="http://schemas.microsoft.com/office/2009/07/customui">
  <ribbon>
    <tabs>
      <tab id="Felsorolasok" label="FELSOROLÁSOK">
        <group id="Felsor" label="Felsorolás">
          <button id="SKek_nyil" label="skék nyíl" size="large" onAction="SKek_nyil" image="Nyil_skek"/>
          <button id="VKek_nyil" label="vkék nyíl" size="large" onAction="VKek_nyil" image="Nyil_kek"/>
          <button id="Narancs_nyil" label="narancs nyíl" size="large" onAction="Narancs_nyil" image="Nyil_narancs"/>
          <button id="Feher_nyil" label="fehér nyíl" size="large" onAction="Feher_nyil" image="Nyil_feher"/>
          <button id="SKek_konturnyil" label="skék kontúrnyíl" size="large" onAction="SKek_konturnyil" image="Nyil_ureges_skek"/>
          <button id="VKek_konturnyil" label="vkék kontúrnyíl" size="large" onAction="VKek_konturnyil" image="Nyil_ureges_kek"/>
          <button id="Narancs_konturnyil" label="narancs kontúrnyíl" size="large" onAction="Narancs_konturnyil" image="Nyil_ureges_narancs"/>
          <button id="Feher_konturnyil" label="fehér kontúrnyíl" size="large" onAction="Feher_konturnyil" image="Nyil_ureges_feher"/>
          <button id="SKek_potty" label="skék pötty" size="large" onAction="SKek_potty" image="potty_skek"/>
          <button id="VKek_potty" label="vkék pötty" size="large" onAction="VKek_potty" image="potty_kek"/>
          <button id="Narancs_potty" label="narancs pötty" size="large" onAction="Narancs_potty" image="potty_narancs"/>
          <button id="Korben_Narancs_nyil" label="körben nyíl" size="large" onAction="Korben_Narancs_nyil" image="Korben_nyil_naranc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PPT_belso_alap_LAB</Template>
  <TotalTime>117</TotalTime>
  <Words>252</Words>
  <Application>Microsoft Office PowerPoint</Application>
  <PresentationFormat>Diavetítés a képernyőre (4:3 oldalarány)</PresentationFormat>
  <Paragraphs>59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KH</vt:lpstr>
      <vt:lpstr>    A részmunkaidős foglalkoztatás gyakorlata a  K&amp;H Bankcsoportban</vt:lpstr>
      <vt:lpstr>a K&amp;H Bankcsoport bemutatása</vt:lpstr>
      <vt:lpstr>Részmunkaidős foglalkoztatás</vt:lpstr>
      <vt:lpstr>Mely munkavállalói csoportok számára lehet vonzó a részmunkaidős foglalkoztatás</vt:lpstr>
      <vt:lpstr>Mely munkavállalói csoportok számára lehet vonzó a részmunkaidős foglalkoztatás</vt:lpstr>
      <vt:lpstr>A részmunkaidős foglalkoztatás során megoldandó nehézségek és megoldások</vt:lpstr>
      <vt:lpstr>PowerPoint bemutató</vt:lpstr>
    </vt:vector>
  </TitlesOfParts>
  <Company>KBC Group Hungarian Branch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nők munkaerőpiaci reintegrációjának elősegítése a K&amp;H Bankban, a Welcome Back program bemutatása</dc:title>
  <dc:creator>RÁCZ-FORÁN ANDREA MÓNIKA</dc:creator>
  <cp:lastModifiedBy>Tamas</cp:lastModifiedBy>
  <cp:revision>16</cp:revision>
  <dcterms:created xsi:type="dcterms:W3CDTF">2016-05-03T09:03:07Z</dcterms:created>
  <dcterms:modified xsi:type="dcterms:W3CDTF">2017-01-23T13:43:19Z</dcterms:modified>
</cp:coreProperties>
</file>